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70" r:id="rId7"/>
    <p:sldId id="271" r:id="rId8"/>
    <p:sldId id="272" r:id="rId9"/>
    <p:sldId id="273" r:id="rId10"/>
    <p:sldId id="274" r:id="rId11"/>
    <p:sldId id="257" r:id="rId12"/>
    <p:sldId id="258" r:id="rId13"/>
    <p:sldId id="259" r:id="rId14"/>
    <p:sldId id="260" r:id="rId15"/>
    <p:sldId id="261" r:id="rId16"/>
    <p:sldId id="262" r:id="rId17"/>
    <p:sldId id="263" r:id="rId18"/>
    <p:sldId id="264" r:id="rId19"/>
    <p:sldId id="26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B3581A-AD3D-4A62-BE59-1B841A138E80}" type="datetimeFigureOut">
              <a:rPr lang="en-US" smtClean="0"/>
              <a:pPr/>
              <a:t>1/3/2020</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2C0F2A0F-BC92-4AEC-84C6-457D73AF81F0}"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9122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3581A-AD3D-4A62-BE59-1B841A138E80}" type="datetimeFigureOut">
              <a:rPr lang="en-US" smtClean="0"/>
              <a:pPr/>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F2A0F-BC92-4AEC-84C6-457D73AF81F0}" type="slidenum">
              <a:rPr lang="en-US" smtClean="0"/>
              <a:pPr/>
              <a:t>‹#›</a:t>
            </a:fld>
            <a:endParaRPr lang="en-US"/>
          </a:p>
        </p:txBody>
      </p:sp>
    </p:spTree>
    <p:extLst>
      <p:ext uri="{BB962C8B-B14F-4D97-AF65-F5344CB8AC3E}">
        <p14:creationId xmlns:p14="http://schemas.microsoft.com/office/powerpoint/2010/main" xmlns="" val="229387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3581A-AD3D-4A62-BE59-1B841A138E80}" type="datetimeFigureOut">
              <a:rPr lang="en-US" smtClean="0"/>
              <a:pPr/>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F2A0F-BC92-4AEC-84C6-457D73AF81F0}"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99480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3581A-AD3D-4A62-BE59-1B841A138E80}" type="datetimeFigureOut">
              <a:rPr lang="en-US" smtClean="0"/>
              <a:pPr/>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F2A0F-BC92-4AEC-84C6-457D73AF81F0}"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003118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B3581A-AD3D-4A62-BE59-1B841A138E80}" type="datetimeFigureOut">
              <a:rPr lang="en-US" smtClean="0"/>
              <a:pPr/>
              <a:t>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F2A0F-BC92-4AEC-84C6-457D73AF81F0}"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20231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B3581A-AD3D-4A62-BE59-1B841A138E80}" type="datetimeFigureOut">
              <a:rPr lang="en-US" smtClean="0"/>
              <a:pPr/>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F2A0F-BC92-4AEC-84C6-457D73AF81F0}"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02767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B3581A-AD3D-4A62-BE59-1B841A138E80}" type="datetimeFigureOut">
              <a:rPr lang="en-US" smtClean="0"/>
              <a:pPr/>
              <a:t>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0F2A0F-BC92-4AEC-84C6-457D73AF81F0}" type="slidenum">
              <a:rPr lang="en-US" smtClean="0"/>
              <a:pPr/>
              <a:t>‹#›</a:t>
            </a:fld>
            <a:endParaRPr lang="en-US"/>
          </a:p>
        </p:txBody>
      </p:sp>
    </p:spTree>
    <p:extLst>
      <p:ext uri="{BB962C8B-B14F-4D97-AF65-F5344CB8AC3E}">
        <p14:creationId xmlns:p14="http://schemas.microsoft.com/office/powerpoint/2010/main" xmlns="" val="48557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B3581A-AD3D-4A62-BE59-1B841A138E80}" type="datetimeFigureOut">
              <a:rPr lang="en-US" smtClean="0"/>
              <a:pPr/>
              <a:t>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0F2A0F-BC92-4AEC-84C6-457D73AF81F0}" type="slidenum">
              <a:rPr lang="en-US" smtClean="0"/>
              <a:pPr/>
              <a:t>‹#›</a:t>
            </a:fld>
            <a:endParaRPr lang="en-US"/>
          </a:p>
        </p:txBody>
      </p:sp>
    </p:spTree>
    <p:extLst>
      <p:ext uri="{BB962C8B-B14F-4D97-AF65-F5344CB8AC3E}">
        <p14:creationId xmlns:p14="http://schemas.microsoft.com/office/powerpoint/2010/main" xmlns="" val="1094430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3581A-AD3D-4A62-BE59-1B841A138E80}" type="datetimeFigureOut">
              <a:rPr lang="en-US" smtClean="0"/>
              <a:pPr/>
              <a:t>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0F2A0F-BC92-4AEC-84C6-457D73AF81F0}" type="slidenum">
              <a:rPr lang="en-US" smtClean="0"/>
              <a:pPr/>
              <a:t>‹#›</a:t>
            </a:fld>
            <a:endParaRPr lang="en-US"/>
          </a:p>
        </p:txBody>
      </p:sp>
    </p:spTree>
    <p:extLst>
      <p:ext uri="{BB962C8B-B14F-4D97-AF65-F5344CB8AC3E}">
        <p14:creationId xmlns:p14="http://schemas.microsoft.com/office/powerpoint/2010/main" xmlns="" val="362075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5B3581A-AD3D-4A62-BE59-1B841A138E80}" type="datetimeFigureOut">
              <a:rPr lang="en-US" smtClean="0"/>
              <a:pPr/>
              <a:t>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F2A0F-BC92-4AEC-84C6-457D73AF81F0}"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82922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5B3581A-AD3D-4A62-BE59-1B841A138E80}" type="datetimeFigureOut">
              <a:rPr lang="en-US" smtClean="0"/>
              <a:pPr/>
              <a:t>1/3/2020</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2C0F2A0F-BC92-4AEC-84C6-457D73AF81F0}"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718754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xmlns=""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5B3581A-AD3D-4A62-BE59-1B841A138E80}" type="datetimeFigureOut">
              <a:rPr lang="en-US" smtClean="0"/>
              <a:pPr/>
              <a:t>1/3/2020</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2C0F2A0F-BC92-4AEC-84C6-457D73AF81F0}" type="slidenum">
              <a:rPr lang="en-US" smtClean="0"/>
              <a:pPr/>
              <a:t>‹#›</a:t>
            </a:fld>
            <a:endParaRPr lang="en-US"/>
          </a:p>
        </p:txBody>
      </p:sp>
    </p:spTree>
    <p:extLst>
      <p:ext uri="{BB962C8B-B14F-4D97-AF65-F5344CB8AC3E}">
        <p14:creationId xmlns:p14="http://schemas.microsoft.com/office/powerpoint/2010/main" xmlns="" val="1473234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875846"/>
            <a:ext cx="7252834" cy="2541431"/>
          </a:xfrm>
        </p:spPr>
        <p:txBody>
          <a:bodyPr>
            <a:normAutofit/>
          </a:bodyPr>
          <a:lstStyle/>
          <a:p>
            <a:pPr algn="ctr"/>
            <a:r>
              <a:rPr lang="en-US" sz="4800" b="1" dirty="0">
                <a:latin typeface="Calibri" panose="020F0502020204030204" pitchFamily="34" charset="0"/>
                <a:cs typeface="Calibri" panose="020F0502020204030204" pitchFamily="34" charset="0"/>
              </a:rPr>
              <a:t>UNIT II – </a:t>
            </a:r>
            <a:r>
              <a:rPr lang="en-US" sz="4800" b="1" dirty="0" err="1">
                <a:latin typeface="Calibri" panose="020F0502020204030204" pitchFamily="34" charset="0"/>
                <a:cs typeface="Calibri" panose="020F0502020204030204" pitchFamily="34" charset="0"/>
              </a:rPr>
              <a:t>CHapter</a:t>
            </a:r>
            <a:r>
              <a:rPr lang="en-US" sz="4800" b="1" dirty="0">
                <a:latin typeface="Calibri" panose="020F0502020204030204" pitchFamily="34" charset="0"/>
                <a:cs typeface="Calibri" panose="020F0502020204030204" pitchFamily="34" charset="0"/>
              </a:rPr>
              <a:t> 1</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Windows Forms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000999" cy="5410199"/>
          </a:xfrm>
        </p:spPr>
        <p:txBody>
          <a:bodyPr/>
          <a:lstStyle/>
          <a:p>
            <a:r>
              <a:rPr lang="en-US" dirty="0" smtClean="0"/>
              <a:t>The </a:t>
            </a:r>
            <a:r>
              <a:rPr lang="en-US" b="1" dirty="0" err="1" smtClean="0"/>
              <a:t>SetBounds</a:t>
            </a:r>
            <a:r>
              <a:rPr lang="en-US" dirty="0" smtClean="0"/>
              <a:t> method can also be used to resize the controls.</a:t>
            </a:r>
          </a:p>
          <a:p>
            <a:endParaRPr lang="en-US" dirty="0" smtClean="0"/>
          </a:p>
          <a:p>
            <a:r>
              <a:rPr lang="en-US" dirty="0" smtClean="0"/>
              <a:t>Syntax:</a:t>
            </a:r>
          </a:p>
          <a:p>
            <a:pPr>
              <a:buNone/>
            </a:pPr>
            <a:r>
              <a:rPr lang="en-US" dirty="0" smtClean="0"/>
              <a:t>	</a:t>
            </a:r>
            <a:r>
              <a:rPr lang="en-US" b="1" dirty="0" smtClean="0"/>
              <a:t>Overloads Public Sub </a:t>
            </a:r>
            <a:r>
              <a:rPr lang="en-US" b="1" dirty="0" err="1" smtClean="0"/>
              <a:t>SetBounds</a:t>
            </a:r>
            <a:r>
              <a:rPr lang="en-US" b="1" dirty="0" smtClean="0"/>
              <a:t>(</a:t>
            </a:r>
            <a:r>
              <a:rPr lang="en-US" b="1" dirty="0" err="1" smtClean="0"/>
              <a:t>ByVal</a:t>
            </a:r>
            <a:r>
              <a:rPr lang="en-US" b="1" dirty="0" smtClean="0"/>
              <a:t> x As Integer, </a:t>
            </a:r>
            <a:r>
              <a:rPr lang="en-US" b="1" dirty="0" err="1" smtClean="0"/>
              <a:t>ByVal</a:t>
            </a:r>
            <a:r>
              <a:rPr lang="en-US" b="1" dirty="0" smtClean="0"/>
              <a:t> y As Integer, </a:t>
            </a:r>
            <a:r>
              <a:rPr lang="en-US" b="1" dirty="0" err="1" smtClean="0"/>
              <a:t>ByVal</a:t>
            </a:r>
            <a:r>
              <a:rPr lang="en-US" b="1" dirty="0" smtClean="0"/>
              <a:t> width As Integer, </a:t>
            </a:r>
            <a:r>
              <a:rPr lang="en-US" b="1" dirty="0" err="1" smtClean="0"/>
              <a:t>ByVal</a:t>
            </a:r>
            <a:r>
              <a:rPr lang="en-US" b="1" dirty="0" smtClean="0"/>
              <a:t> height As Integer)</a:t>
            </a:r>
          </a:p>
          <a:p>
            <a:r>
              <a:rPr lang="en-US" dirty="0" smtClean="0"/>
              <a:t>x – the new </a:t>
            </a:r>
            <a:r>
              <a:rPr lang="en-US" b="1" dirty="0" smtClean="0"/>
              <a:t>Left</a:t>
            </a:r>
            <a:r>
              <a:rPr lang="en-US" dirty="0" smtClean="0"/>
              <a:t> Property value of the control</a:t>
            </a:r>
          </a:p>
          <a:p>
            <a:r>
              <a:rPr lang="en-US" dirty="0" smtClean="0"/>
              <a:t>y </a:t>
            </a:r>
            <a:r>
              <a:rPr lang="en-US" dirty="0" smtClean="0"/>
              <a:t>– the new </a:t>
            </a:r>
            <a:r>
              <a:rPr lang="en-US" b="1" dirty="0" smtClean="0"/>
              <a:t>Right</a:t>
            </a:r>
            <a:r>
              <a:rPr lang="en-US" dirty="0" smtClean="0"/>
              <a:t> </a:t>
            </a:r>
            <a:r>
              <a:rPr lang="en-US" dirty="0" smtClean="0"/>
              <a:t>Property value of the control</a:t>
            </a:r>
          </a:p>
          <a:p>
            <a:r>
              <a:rPr lang="en-US" dirty="0" smtClean="0"/>
              <a:t>width </a:t>
            </a:r>
            <a:r>
              <a:rPr lang="en-US" dirty="0" smtClean="0"/>
              <a:t>– the new </a:t>
            </a:r>
            <a:r>
              <a:rPr lang="en-US" b="1" dirty="0" smtClean="0"/>
              <a:t>Width</a:t>
            </a:r>
            <a:r>
              <a:rPr lang="en-US" dirty="0" smtClean="0"/>
              <a:t> </a:t>
            </a:r>
            <a:r>
              <a:rPr lang="en-US" dirty="0" smtClean="0"/>
              <a:t>Property value of the control</a:t>
            </a:r>
          </a:p>
          <a:p>
            <a:r>
              <a:rPr lang="en-US" dirty="0" smtClean="0"/>
              <a:t>height </a:t>
            </a:r>
            <a:r>
              <a:rPr lang="en-US" dirty="0" smtClean="0"/>
              <a:t>– the new </a:t>
            </a:r>
            <a:r>
              <a:rPr lang="en-US" b="1" dirty="0" smtClean="0"/>
              <a:t>Height</a:t>
            </a:r>
            <a:r>
              <a:rPr lang="en-US" dirty="0" smtClean="0"/>
              <a:t> </a:t>
            </a:r>
            <a:r>
              <a:rPr lang="en-US" dirty="0" smtClean="0"/>
              <a:t>Property value of the control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Message Box</a:t>
            </a:r>
          </a:p>
        </p:txBody>
      </p:sp>
      <p:sp>
        <p:nvSpPr>
          <p:cNvPr id="3" name="Content Placeholder 2"/>
          <p:cNvSpPr>
            <a:spLocks noGrp="1"/>
          </p:cNvSpPr>
          <p:nvPr>
            <p:ph idx="1"/>
          </p:nvPr>
        </p:nvSpPr>
        <p:spPr>
          <a:xfrm>
            <a:off x="685800" y="1981200"/>
            <a:ext cx="8458200" cy="4525963"/>
          </a:xfrm>
        </p:spPr>
        <p:txBody>
          <a:bodyPr/>
          <a:lstStyle/>
          <a:p>
            <a:r>
              <a:rPr lang="en-US" dirty="0"/>
              <a:t>Public Function </a:t>
            </a:r>
            <a:r>
              <a:rPr lang="en-US" dirty="0" err="1"/>
              <a:t>MsgBox</a:t>
            </a:r>
            <a:r>
              <a:rPr lang="en-US" dirty="0"/>
              <a:t>(</a:t>
            </a:r>
            <a:r>
              <a:rPr lang="en-US" i="1" dirty="0"/>
              <a:t>Prompt</a:t>
            </a:r>
            <a:r>
              <a:rPr lang="en-US" dirty="0"/>
              <a:t> As Object [, </a:t>
            </a:r>
            <a:r>
              <a:rPr lang="en-US" i="1" dirty="0"/>
              <a:t>Buttons</a:t>
            </a:r>
            <a:r>
              <a:rPr lang="en-US" dirty="0"/>
              <a:t> As </a:t>
            </a:r>
            <a:r>
              <a:rPr lang="en-US" dirty="0" err="1"/>
              <a:t>MsgBoxStyle</a:t>
            </a:r>
            <a:r>
              <a:rPr lang="en-US" dirty="0"/>
              <a:t> = </a:t>
            </a:r>
            <a:r>
              <a:rPr lang="en-US" dirty="0" err="1"/>
              <a:t>MsgBoxStyle.OKOnly</a:t>
            </a:r>
            <a:r>
              <a:rPr lang="en-US" dirty="0"/>
              <a:t> [, </a:t>
            </a:r>
            <a:r>
              <a:rPr lang="en-US" i="1" dirty="0"/>
              <a:t>Title</a:t>
            </a:r>
            <a:r>
              <a:rPr lang="en-US" dirty="0"/>
              <a:t> As Object = Nothing]])  As </a:t>
            </a:r>
            <a:r>
              <a:rPr lang="en-US" dirty="0" err="1"/>
              <a:t>MsgBoxResultArguments</a:t>
            </a:r>
            <a:r>
              <a:rPr lang="en-US" dirty="0"/>
              <a:t>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graphicFrame>
        <p:nvGraphicFramePr>
          <p:cNvPr id="4" name="Content Placeholder 3"/>
          <p:cNvGraphicFramePr>
            <a:graphicFrameLocks noGrp="1"/>
          </p:cNvGraphicFramePr>
          <p:nvPr>
            <p:ph idx="1"/>
          </p:nvPr>
        </p:nvGraphicFramePr>
        <p:xfrm>
          <a:off x="457200" y="1219200"/>
          <a:ext cx="8229600" cy="34696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pPr algn="l"/>
                      <a:r>
                        <a:rPr lang="en-US" b="1" dirty="0"/>
                        <a:t>Constant</a:t>
                      </a:r>
                      <a:r>
                        <a:rPr lang="en-US" dirty="0"/>
                        <a:t> </a:t>
                      </a:r>
                      <a:endParaRPr lang="en-US" b="0" dirty="0"/>
                    </a:p>
                  </a:txBody>
                  <a:tcPr/>
                </a:tc>
                <a:tc>
                  <a:txBody>
                    <a:bodyPr/>
                    <a:lstStyle/>
                    <a:p>
                      <a:pPr algn="l"/>
                      <a:r>
                        <a:rPr lang="en-US" b="1" dirty="0"/>
                        <a:t>Value</a:t>
                      </a:r>
                      <a:r>
                        <a:rPr lang="en-US" dirty="0"/>
                        <a:t> </a:t>
                      </a:r>
                    </a:p>
                  </a:txBody>
                  <a:tcPr/>
                </a:tc>
                <a:tc>
                  <a:txBody>
                    <a:bodyPr/>
                    <a:lstStyle/>
                    <a:p>
                      <a:pPr algn="l"/>
                      <a:r>
                        <a:rPr lang="en-US" b="1"/>
                        <a:t>Description</a:t>
                      </a:r>
                      <a:r>
                        <a:rPr lang="en-US"/>
                        <a:t> </a:t>
                      </a:r>
                    </a:p>
                  </a:txBody>
                  <a:tcPr/>
                </a:tc>
                <a:extLst>
                  <a:ext uri="{0D108BD9-81ED-4DB2-BD59-A6C34878D82A}">
                    <a16:rowId xmlns:a16="http://schemas.microsoft.com/office/drawing/2014/main" xmlns="" val="10000"/>
                  </a:ext>
                </a:extLst>
              </a:tr>
              <a:tr h="370840">
                <a:tc>
                  <a:txBody>
                    <a:bodyPr/>
                    <a:lstStyle/>
                    <a:p>
                      <a:pPr algn="l"/>
                      <a:r>
                        <a:rPr lang="en-US" b="1"/>
                        <a:t>OKOnly</a:t>
                      </a:r>
                      <a:r>
                        <a:rPr lang="en-US"/>
                        <a:t> </a:t>
                      </a:r>
                    </a:p>
                  </a:txBody>
                  <a:tcPr/>
                </a:tc>
                <a:tc>
                  <a:txBody>
                    <a:bodyPr/>
                    <a:lstStyle/>
                    <a:p>
                      <a:pPr algn="l"/>
                      <a:r>
                        <a:rPr lang="en-US"/>
                        <a:t>0</a:t>
                      </a:r>
                    </a:p>
                  </a:txBody>
                  <a:tcPr/>
                </a:tc>
                <a:tc>
                  <a:txBody>
                    <a:bodyPr/>
                    <a:lstStyle/>
                    <a:p>
                      <a:pPr algn="l"/>
                      <a:r>
                        <a:rPr lang="en-US"/>
                        <a:t>Shows OK button only.</a:t>
                      </a:r>
                    </a:p>
                  </a:txBody>
                  <a:tcPr/>
                </a:tc>
                <a:extLst>
                  <a:ext uri="{0D108BD9-81ED-4DB2-BD59-A6C34878D82A}">
                    <a16:rowId xmlns:a16="http://schemas.microsoft.com/office/drawing/2014/main" xmlns="" val="10001"/>
                  </a:ext>
                </a:extLst>
              </a:tr>
              <a:tr h="370840">
                <a:tc>
                  <a:txBody>
                    <a:bodyPr/>
                    <a:lstStyle/>
                    <a:p>
                      <a:pPr algn="l"/>
                      <a:r>
                        <a:rPr lang="en-US" b="1"/>
                        <a:t>OKCancel</a:t>
                      </a:r>
                      <a:r>
                        <a:rPr lang="en-US"/>
                        <a:t> </a:t>
                      </a:r>
                    </a:p>
                  </a:txBody>
                  <a:tcPr/>
                </a:tc>
                <a:tc>
                  <a:txBody>
                    <a:bodyPr/>
                    <a:lstStyle/>
                    <a:p>
                      <a:pPr algn="l"/>
                      <a:r>
                        <a:rPr lang="en-US"/>
                        <a:t>1</a:t>
                      </a:r>
                    </a:p>
                  </a:txBody>
                  <a:tcPr/>
                </a:tc>
                <a:tc>
                  <a:txBody>
                    <a:bodyPr/>
                    <a:lstStyle/>
                    <a:p>
                      <a:pPr algn="l"/>
                      <a:r>
                        <a:rPr lang="en-US"/>
                        <a:t>Shows OK and Cancel buttons.</a:t>
                      </a:r>
                    </a:p>
                  </a:txBody>
                  <a:tcPr/>
                </a:tc>
                <a:extLst>
                  <a:ext uri="{0D108BD9-81ED-4DB2-BD59-A6C34878D82A}">
                    <a16:rowId xmlns:a16="http://schemas.microsoft.com/office/drawing/2014/main" xmlns="" val="10002"/>
                  </a:ext>
                </a:extLst>
              </a:tr>
              <a:tr h="370840">
                <a:tc>
                  <a:txBody>
                    <a:bodyPr/>
                    <a:lstStyle/>
                    <a:p>
                      <a:pPr algn="l"/>
                      <a:r>
                        <a:rPr lang="en-US" b="1"/>
                        <a:t>AbortRetryIgnore</a:t>
                      </a:r>
                      <a:r>
                        <a:rPr lang="en-US"/>
                        <a:t> </a:t>
                      </a:r>
                    </a:p>
                  </a:txBody>
                  <a:tcPr/>
                </a:tc>
                <a:tc>
                  <a:txBody>
                    <a:bodyPr/>
                    <a:lstStyle/>
                    <a:p>
                      <a:pPr algn="l"/>
                      <a:r>
                        <a:rPr lang="en-US"/>
                        <a:t>2</a:t>
                      </a:r>
                    </a:p>
                  </a:txBody>
                  <a:tcPr/>
                </a:tc>
                <a:tc>
                  <a:txBody>
                    <a:bodyPr/>
                    <a:lstStyle/>
                    <a:p>
                      <a:pPr algn="l"/>
                      <a:r>
                        <a:rPr lang="en-US"/>
                        <a:t>Shows Abort, Retry, and Ignore buttons.</a:t>
                      </a:r>
                    </a:p>
                  </a:txBody>
                  <a:tcPr/>
                </a:tc>
                <a:extLst>
                  <a:ext uri="{0D108BD9-81ED-4DB2-BD59-A6C34878D82A}">
                    <a16:rowId xmlns:a16="http://schemas.microsoft.com/office/drawing/2014/main" xmlns="" val="10003"/>
                  </a:ext>
                </a:extLst>
              </a:tr>
              <a:tr h="370840">
                <a:tc>
                  <a:txBody>
                    <a:bodyPr/>
                    <a:lstStyle/>
                    <a:p>
                      <a:pPr algn="l"/>
                      <a:r>
                        <a:rPr lang="en-US" b="1"/>
                        <a:t>YesNoCancel</a:t>
                      </a:r>
                      <a:r>
                        <a:rPr lang="en-US"/>
                        <a:t> </a:t>
                      </a:r>
                    </a:p>
                  </a:txBody>
                  <a:tcPr/>
                </a:tc>
                <a:tc>
                  <a:txBody>
                    <a:bodyPr/>
                    <a:lstStyle/>
                    <a:p>
                      <a:pPr algn="l"/>
                      <a:r>
                        <a:rPr lang="en-US"/>
                        <a:t>3</a:t>
                      </a:r>
                    </a:p>
                  </a:txBody>
                  <a:tcPr/>
                </a:tc>
                <a:tc>
                  <a:txBody>
                    <a:bodyPr/>
                    <a:lstStyle/>
                    <a:p>
                      <a:pPr algn="l"/>
                      <a:r>
                        <a:rPr lang="en-US"/>
                        <a:t>Shows Yes, No, and Cancel buttons.</a:t>
                      </a:r>
                    </a:p>
                  </a:txBody>
                  <a:tcPr/>
                </a:tc>
                <a:extLst>
                  <a:ext uri="{0D108BD9-81ED-4DB2-BD59-A6C34878D82A}">
                    <a16:rowId xmlns:a16="http://schemas.microsoft.com/office/drawing/2014/main" xmlns="" val="10004"/>
                  </a:ext>
                </a:extLst>
              </a:tr>
              <a:tr h="370840">
                <a:tc>
                  <a:txBody>
                    <a:bodyPr/>
                    <a:lstStyle/>
                    <a:p>
                      <a:pPr algn="l"/>
                      <a:r>
                        <a:rPr lang="en-US" b="1"/>
                        <a:t>YesNo</a:t>
                      </a:r>
                      <a:r>
                        <a:rPr lang="en-US"/>
                        <a:t> </a:t>
                      </a:r>
                    </a:p>
                  </a:txBody>
                  <a:tcPr/>
                </a:tc>
                <a:tc>
                  <a:txBody>
                    <a:bodyPr/>
                    <a:lstStyle/>
                    <a:p>
                      <a:pPr algn="l"/>
                      <a:r>
                        <a:rPr lang="en-US"/>
                        <a:t>4</a:t>
                      </a:r>
                    </a:p>
                  </a:txBody>
                  <a:tcPr/>
                </a:tc>
                <a:tc>
                  <a:txBody>
                    <a:bodyPr/>
                    <a:lstStyle/>
                    <a:p>
                      <a:pPr algn="l"/>
                      <a:r>
                        <a:rPr lang="en-US"/>
                        <a:t>Shows Yes and No buttons.</a:t>
                      </a:r>
                    </a:p>
                  </a:txBody>
                  <a:tcPr/>
                </a:tc>
                <a:extLst>
                  <a:ext uri="{0D108BD9-81ED-4DB2-BD59-A6C34878D82A}">
                    <a16:rowId xmlns:a16="http://schemas.microsoft.com/office/drawing/2014/main" xmlns="" val="10005"/>
                  </a:ext>
                </a:extLst>
              </a:tr>
              <a:tr h="370840">
                <a:tc>
                  <a:txBody>
                    <a:bodyPr/>
                    <a:lstStyle/>
                    <a:p>
                      <a:pPr algn="l"/>
                      <a:r>
                        <a:rPr lang="en-US" b="1"/>
                        <a:t>RetryCancel</a:t>
                      </a:r>
                      <a:r>
                        <a:rPr lang="en-US"/>
                        <a:t> </a:t>
                      </a:r>
                    </a:p>
                  </a:txBody>
                  <a:tcPr/>
                </a:tc>
                <a:tc>
                  <a:txBody>
                    <a:bodyPr/>
                    <a:lstStyle/>
                    <a:p>
                      <a:pPr algn="l"/>
                      <a:r>
                        <a:rPr lang="en-US"/>
                        <a:t>5</a:t>
                      </a:r>
                    </a:p>
                  </a:txBody>
                  <a:tcPr/>
                </a:tc>
                <a:tc>
                  <a:txBody>
                    <a:bodyPr/>
                    <a:lstStyle/>
                    <a:p>
                      <a:pPr algn="l"/>
                      <a:r>
                        <a:rPr lang="en-US"/>
                        <a:t>Shows Retry and Cancel buttons.</a:t>
                      </a:r>
                    </a:p>
                  </a:txBody>
                  <a:tcPr/>
                </a:tc>
                <a:extLst>
                  <a:ext uri="{0D108BD9-81ED-4DB2-BD59-A6C34878D82A}">
                    <a16:rowId xmlns:a16="http://schemas.microsoft.com/office/drawing/2014/main" xmlns="" val="10006"/>
                  </a:ext>
                </a:extLst>
              </a:tr>
              <a:tr h="370840">
                <a:tc>
                  <a:txBody>
                    <a:bodyPr/>
                    <a:lstStyle/>
                    <a:p>
                      <a:pPr algn="l"/>
                      <a:r>
                        <a:rPr lang="en-US" b="1"/>
                        <a:t>Critical</a:t>
                      </a:r>
                      <a:r>
                        <a:rPr lang="en-US"/>
                        <a:t> </a:t>
                      </a:r>
                    </a:p>
                  </a:txBody>
                  <a:tcPr/>
                </a:tc>
                <a:tc>
                  <a:txBody>
                    <a:bodyPr/>
                    <a:lstStyle/>
                    <a:p>
                      <a:pPr algn="l"/>
                      <a:r>
                        <a:rPr lang="en-US"/>
                        <a:t>16</a:t>
                      </a:r>
                    </a:p>
                  </a:txBody>
                  <a:tcPr/>
                </a:tc>
                <a:tc>
                  <a:txBody>
                    <a:bodyPr/>
                    <a:lstStyle/>
                    <a:p>
                      <a:pPr algn="l"/>
                      <a:r>
                        <a:rPr lang="en-US"/>
                        <a:t>Shows Critical Message icon.</a:t>
                      </a:r>
                    </a:p>
                  </a:txBody>
                  <a:tcPr/>
                </a:tc>
                <a:extLst>
                  <a:ext uri="{0D108BD9-81ED-4DB2-BD59-A6C34878D82A}">
                    <a16:rowId xmlns:a16="http://schemas.microsoft.com/office/drawing/2014/main" xmlns="" val="10007"/>
                  </a:ext>
                </a:extLst>
              </a:tr>
              <a:tr h="370840">
                <a:tc>
                  <a:txBody>
                    <a:bodyPr/>
                    <a:lstStyle/>
                    <a:p>
                      <a:pPr algn="l"/>
                      <a:r>
                        <a:rPr lang="en-US" b="1" dirty="0"/>
                        <a:t>Question</a:t>
                      </a:r>
                      <a:r>
                        <a:rPr lang="en-US" dirty="0"/>
                        <a:t> </a:t>
                      </a:r>
                    </a:p>
                  </a:txBody>
                  <a:tcPr/>
                </a:tc>
                <a:tc>
                  <a:txBody>
                    <a:bodyPr/>
                    <a:lstStyle/>
                    <a:p>
                      <a:pPr algn="l"/>
                      <a:r>
                        <a:rPr lang="en-US"/>
                        <a:t>32</a:t>
                      </a:r>
                    </a:p>
                  </a:txBody>
                  <a:tcPr/>
                </a:tc>
                <a:tc>
                  <a:txBody>
                    <a:bodyPr/>
                    <a:lstStyle/>
                    <a:p>
                      <a:pPr algn="l"/>
                      <a:r>
                        <a:rPr lang="en-US" dirty="0"/>
                        <a:t>Shows Warning Query icon.</a:t>
                      </a:r>
                    </a:p>
                  </a:txBody>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1153160"/>
          <a:ext cx="8229600" cy="48133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4419600">
                  <a:extLst>
                    <a:ext uri="{9D8B030D-6E8A-4147-A177-3AD203B41FA5}">
                      <a16:colId xmlns:a16="http://schemas.microsoft.com/office/drawing/2014/main" xmlns="" val="20002"/>
                    </a:ext>
                  </a:extLst>
                </a:gridCol>
              </a:tblGrid>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0"/>
                  </a:ext>
                </a:extLst>
              </a:tr>
              <a:tr h="370840">
                <a:tc>
                  <a:txBody>
                    <a:bodyPr/>
                    <a:lstStyle/>
                    <a:p>
                      <a:pPr algn="l"/>
                      <a:r>
                        <a:rPr lang="en-US" b="1" dirty="0"/>
                        <a:t>Exclamation</a:t>
                      </a:r>
                      <a:r>
                        <a:rPr lang="en-US" dirty="0"/>
                        <a:t> </a:t>
                      </a:r>
                    </a:p>
                  </a:txBody>
                  <a:tcPr/>
                </a:tc>
                <a:tc>
                  <a:txBody>
                    <a:bodyPr/>
                    <a:lstStyle/>
                    <a:p>
                      <a:pPr algn="l"/>
                      <a:r>
                        <a:rPr lang="en-US" dirty="0"/>
                        <a:t>48</a:t>
                      </a:r>
                    </a:p>
                  </a:txBody>
                  <a:tcPr/>
                </a:tc>
                <a:tc>
                  <a:txBody>
                    <a:bodyPr/>
                    <a:lstStyle/>
                    <a:p>
                      <a:pPr algn="l"/>
                      <a:r>
                        <a:rPr lang="en-US" dirty="0"/>
                        <a:t>Shows Warning Message icon.</a:t>
                      </a:r>
                    </a:p>
                  </a:txBody>
                  <a:tcPr/>
                </a:tc>
                <a:extLst>
                  <a:ext uri="{0D108BD9-81ED-4DB2-BD59-A6C34878D82A}">
                    <a16:rowId xmlns:a16="http://schemas.microsoft.com/office/drawing/2014/main" xmlns="" val="10001"/>
                  </a:ext>
                </a:extLst>
              </a:tr>
              <a:tr h="370840">
                <a:tc>
                  <a:txBody>
                    <a:bodyPr/>
                    <a:lstStyle/>
                    <a:p>
                      <a:pPr algn="l"/>
                      <a:r>
                        <a:rPr lang="en-US" b="1" dirty="0"/>
                        <a:t>Information</a:t>
                      </a:r>
                      <a:r>
                        <a:rPr lang="en-US" dirty="0"/>
                        <a:t> </a:t>
                      </a:r>
                    </a:p>
                  </a:txBody>
                  <a:tcPr/>
                </a:tc>
                <a:tc>
                  <a:txBody>
                    <a:bodyPr/>
                    <a:lstStyle/>
                    <a:p>
                      <a:pPr algn="l"/>
                      <a:r>
                        <a:rPr lang="en-US"/>
                        <a:t>64</a:t>
                      </a:r>
                    </a:p>
                  </a:txBody>
                  <a:tcPr/>
                </a:tc>
                <a:tc>
                  <a:txBody>
                    <a:bodyPr/>
                    <a:lstStyle/>
                    <a:p>
                      <a:pPr algn="l"/>
                      <a:r>
                        <a:rPr lang="en-US"/>
                        <a:t>Shows Information Message icon.</a:t>
                      </a:r>
                    </a:p>
                  </a:txBody>
                  <a:tcPr/>
                </a:tc>
                <a:extLst>
                  <a:ext uri="{0D108BD9-81ED-4DB2-BD59-A6C34878D82A}">
                    <a16:rowId xmlns:a16="http://schemas.microsoft.com/office/drawing/2014/main" xmlns="" val="10002"/>
                  </a:ext>
                </a:extLst>
              </a:tr>
              <a:tr h="370840">
                <a:tc>
                  <a:txBody>
                    <a:bodyPr/>
                    <a:lstStyle/>
                    <a:p>
                      <a:pPr algn="l"/>
                      <a:r>
                        <a:rPr lang="en-US" b="1" dirty="0"/>
                        <a:t>DefaultButton1</a:t>
                      </a:r>
                      <a:r>
                        <a:rPr lang="en-US" dirty="0"/>
                        <a:t> </a:t>
                      </a:r>
                    </a:p>
                  </a:txBody>
                  <a:tcPr/>
                </a:tc>
                <a:tc>
                  <a:txBody>
                    <a:bodyPr/>
                    <a:lstStyle/>
                    <a:p>
                      <a:pPr algn="l"/>
                      <a:r>
                        <a:rPr lang="en-US"/>
                        <a:t>0</a:t>
                      </a:r>
                    </a:p>
                  </a:txBody>
                  <a:tcPr/>
                </a:tc>
                <a:tc>
                  <a:txBody>
                    <a:bodyPr/>
                    <a:lstStyle/>
                    <a:p>
                      <a:pPr algn="l"/>
                      <a:r>
                        <a:rPr lang="en-US"/>
                        <a:t>First button is default.</a:t>
                      </a:r>
                    </a:p>
                  </a:txBody>
                  <a:tcPr/>
                </a:tc>
                <a:extLst>
                  <a:ext uri="{0D108BD9-81ED-4DB2-BD59-A6C34878D82A}">
                    <a16:rowId xmlns:a16="http://schemas.microsoft.com/office/drawing/2014/main" xmlns="" val="10003"/>
                  </a:ext>
                </a:extLst>
              </a:tr>
              <a:tr h="370840">
                <a:tc>
                  <a:txBody>
                    <a:bodyPr/>
                    <a:lstStyle/>
                    <a:p>
                      <a:pPr algn="l"/>
                      <a:r>
                        <a:rPr lang="en-US" b="1" dirty="0"/>
                        <a:t>DefaultButton2</a:t>
                      </a:r>
                      <a:r>
                        <a:rPr lang="en-US" dirty="0"/>
                        <a:t> </a:t>
                      </a:r>
                    </a:p>
                  </a:txBody>
                  <a:tcPr/>
                </a:tc>
                <a:tc>
                  <a:txBody>
                    <a:bodyPr/>
                    <a:lstStyle/>
                    <a:p>
                      <a:pPr algn="l"/>
                      <a:r>
                        <a:rPr lang="en-US"/>
                        <a:t>256</a:t>
                      </a:r>
                    </a:p>
                  </a:txBody>
                  <a:tcPr/>
                </a:tc>
                <a:tc>
                  <a:txBody>
                    <a:bodyPr/>
                    <a:lstStyle/>
                    <a:p>
                      <a:pPr algn="l"/>
                      <a:r>
                        <a:rPr lang="en-US"/>
                        <a:t>Second button is default.</a:t>
                      </a:r>
                    </a:p>
                  </a:txBody>
                  <a:tcPr/>
                </a:tc>
                <a:extLst>
                  <a:ext uri="{0D108BD9-81ED-4DB2-BD59-A6C34878D82A}">
                    <a16:rowId xmlns:a16="http://schemas.microsoft.com/office/drawing/2014/main" xmlns="" val="10004"/>
                  </a:ext>
                </a:extLst>
              </a:tr>
              <a:tr h="370840">
                <a:tc>
                  <a:txBody>
                    <a:bodyPr/>
                    <a:lstStyle/>
                    <a:p>
                      <a:pPr algn="l"/>
                      <a:r>
                        <a:rPr lang="en-US" b="1" dirty="0"/>
                        <a:t>DefaultButton3</a:t>
                      </a:r>
                      <a:r>
                        <a:rPr lang="en-US" dirty="0"/>
                        <a:t> </a:t>
                      </a:r>
                    </a:p>
                  </a:txBody>
                  <a:tcPr/>
                </a:tc>
                <a:tc>
                  <a:txBody>
                    <a:bodyPr/>
                    <a:lstStyle/>
                    <a:p>
                      <a:pPr algn="l"/>
                      <a:r>
                        <a:rPr lang="en-US"/>
                        <a:t>512</a:t>
                      </a:r>
                    </a:p>
                  </a:txBody>
                  <a:tcPr/>
                </a:tc>
                <a:tc>
                  <a:txBody>
                    <a:bodyPr/>
                    <a:lstStyle/>
                    <a:p>
                      <a:pPr algn="l"/>
                      <a:r>
                        <a:rPr lang="en-US"/>
                        <a:t>Third button is default.</a:t>
                      </a:r>
                    </a:p>
                  </a:txBody>
                  <a:tcPr/>
                </a:tc>
                <a:extLst>
                  <a:ext uri="{0D108BD9-81ED-4DB2-BD59-A6C34878D82A}">
                    <a16:rowId xmlns:a16="http://schemas.microsoft.com/office/drawing/2014/main" xmlns="" val="10005"/>
                  </a:ext>
                </a:extLst>
              </a:tr>
              <a:tr h="370840">
                <a:tc>
                  <a:txBody>
                    <a:bodyPr/>
                    <a:lstStyle/>
                    <a:p>
                      <a:pPr algn="l"/>
                      <a:r>
                        <a:rPr lang="en-US" b="1" dirty="0" err="1"/>
                        <a:t>ApplicationModal</a:t>
                      </a:r>
                      <a:r>
                        <a:rPr lang="en-US" dirty="0"/>
                        <a:t> </a:t>
                      </a:r>
                    </a:p>
                  </a:txBody>
                  <a:tcPr/>
                </a:tc>
                <a:tc>
                  <a:txBody>
                    <a:bodyPr/>
                    <a:lstStyle/>
                    <a:p>
                      <a:pPr algn="l"/>
                      <a:r>
                        <a:rPr lang="en-US" dirty="0"/>
                        <a:t>0</a:t>
                      </a:r>
                    </a:p>
                  </a:txBody>
                  <a:tcPr/>
                </a:tc>
                <a:tc>
                  <a:txBody>
                    <a:bodyPr/>
                    <a:lstStyle/>
                    <a:p>
                      <a:pPr algn="l"/>
                      <a:r>
                        <a:rPr lang="en-US"/>
                        <a:t>Application modal, which means the user must respond to the message box before continuing work in the current application.</a:t>
                      </a:r>
                    </a:p>
                  </a:txBody>
                  <a:tcPr/>
                </a:tc>
                <a:extLst>
                  <a:ext uri="{0D108BD9-81ED-4DB2-BD59-A6C34878D82A}">
                    <a16:rowId xmlns:a16="http://schemas.microsoft.com/office/drawing/2014/main" xmlns="" val="10006"/>
                  </a:ext>
                </a:extLst>
              </a:tr>
              <a:tr h="370840">
                <a:tc>
                  <a:txBody>
                    <a:bodyPr/>
                    <a:lstStyle/>
                    <a:p>
                      <a:pPr algn="l"/>
                      <a:r>
                        <a:rPr lang="en-US" b="1"/>
                        <a:t>SystemModal</a:t>
                      </a:r>
                      <a:r>
                        <a:rPr lang="en-US"/>
                        <a:t> </a:t>
                      </a:r>
                    </a:p>
                  </a:txBody>
                  <a:tcPr/>
                </a:tc>
                <a:tc>
                  <a:txBody>
                    <a:bodyPr/>
                    <a:lstStyle/>
                    <a:p>
                      <a:pPr algn="l"/>
                      <a:r>
                        <a:rPr lang="en-US" dirty="0"/>
                        <a:t>4096</a:t>
                      </a:r>
                    </a:p>
                  </a:txBody>
                  <a:tcPr/>
                </a:tc>
                <a:tc>
                  <a:txBody>
                    <a:bodyPr/>
                    <a:lstStyle/>
                    <a:p>
                      <a:pPr algn="l"/>
                      <a:r>
                        <a:rPr lang="en-US"/>
                        <a:t>System modal, which means all applications are unavailable until the user dismisses the message box.</a:t>
                      </a:r>
                    </a:p>
                  </a:txBody>
                  <a:tcPr/>
                </a:tc>
                <a:extLst>
                  <a:ext uri="{0D108BD9-81ED-4DB2-BD59-A6C34878D82A}">
                    <a16:rowId xmlns:a16="http://schemas.microsoft.com/office/drawing/2014/main" xmlns="" val="10007"/>
                  </a:ext>
                </a:extLst>
              </a:tr>
              <a:tr h="370840">
                <a:tc>
                  <a:txBody>
                    <a:bodyPr/>
                    <a:lstStyle/>
                    <a:p>
                      <a:pPr algn="l"/>
                      <a:r>
                        <a:rPr lang="en-US" b="1"/>
                        <a:t>MsgBoxSetForeground</a:t>
                      </a:r>
                      <a:r>
                        <a:rPr lang="en-US"/>
                        <a:t> </a:t>
                      </a:r>
                    </a:p>
                  </a:txBody>
                  <a:tcPr/>
                </a:tc>
                <a:tc>
                  <a:txBody>
                    <a:bodyPr/>
                    <a:lstStyle/>
                    <a:p>
                      <a:pPr algn="l"/>
                      <a:r>
                        <a:rPr lang="en-US" dirty="0"/>
                        <a:t>65536</a:t>
                      </a:r>
                    </a:p>
                  </a:txBody>
                  <a:tcPr/>
                </a:tc>
                <a:tc>
                  <a:txBody>
                    <a:bodyPr/>
                    <a:lstStyle/>
                    <a:p>
                      <a:pPr algn="l"/>
                      <a:r>
                        <a:rPr lang="en-US" dirty="0"/>
                        <a:t>Specifies the message box window as the foreground window.</a:t>
                      </a:r>
                    </a:p>
                  </a:txBody>
                  <a:tcPr/>
                </a:tc>
                <a:extLst>
                  <a:ext uri="{0D108BD9-81ED-4DB2-BD59-A6C34878D82A}">
                    <a16:rowId xmlns:a16="http://schemas.microsoft.com/office/drawing/2014/main" xmlns="" val="10008"/>
                  </a:ext>
                </a:extLst>
              </a:tr>
              <a:tr h="370840">
                <a:tc>
                  <a:txBody>
                    <a:bodyPr/>
                    <a:lstStyle/>
                    <a:p>
                      <a:pPr algn="l"/>
                      <a:r>
                        <a:rPr lang="en-US" b="1"/>
                        <a:t>MsgBoxRight</a:t>
                      </a:r>
                      <a:r>
                        <a:rPr lang="en-US"/>
                        <a:t> </a:t>
                      </a:r>
                    </a:p>
                  </a:txBody>
                  <a:tcPr/>
                </a:tc>
                <a:tc>
                  <a:txBody>
                    <a:bodyPr/>
                    <a:lstStyle/>
                    <a:p>
                      <a:pPr algn="l"/>
                      <a:r>
                        <a:rPr lang="en-US"/>
                        <a:t>524288</a:t>
                      </a:r>
                    </a:p>
                  </a:txBody>
                  <a:tcPr/>
                </a:tc>
                <a:tc>
                  <a:txBody>
                    <a:bodyPr/>
                    <a:lstStyle/>
                    <a:p>
                      <a:pPr algn="l"/>
                      <a:r>
                        <a:rPr lang="en-US" dirty="0"/>
                        <a:t>Text will be right-aligned.</a:t>
                      </a:r>
                    </a:p>
                  </a:txBody>
                  <a:tcPr/>
                </a:tc>
                <a:extLst>
                  <a:ext uri="{0D108BD9-81ED-4DB2-BD59-A6C34878D82A}">
                    <a16:rowId xmlns:a16="http://schemas.microsoft.com/office/drawing/2014/main" xmlns="" val="10009"/>
                  </a:ext>
                </a:extLst>
              </a:tr>
              <a:tr h="370840">
                <a:tc>
                  <a:txBody>
                    <a:bodyPr/>
                    <a:lstStyle/>
                    <a:p>
                      <a:pPr algn="l"/>
                      <a:r>
                        <a:rPr lang="en-US" b="1"/>
                        <a:t>MsgBoxRtlReading</a:t>
                      </a:r>
                      <a:r>
                        <a:rPr lang="en-US"/>
                        <a:t> </a:t>
                      </a:r>
                    </a:p>
                  </a:txBody>
                  <a:tcPr/>
                </a:tc>
                <a:tc>
                  <a:txBody>
                    <a:bodyPr/>
                    <a:lstStyle/>
                    <a:p>
                      <a:pPr algn="l"/>
                      <a:r>
                        <a:rPr lang="en-US"/>
                        <a:t>1048576</a:t>
                      </a:r>
                    </a:p>
                  </a:txBody>
                  <a:tcPr/>
                </a:tc>
                <a:tc>
                  <a:txBody>
                    <a:bodyPr/>
                    <a:lstStyle/>
                    <a:p>
                      <a:pPr algn="l"/>
                      <a:r>
                        <a:rPr lang="en-US" dirty="0"/>
                        <a:t>Specifies text should appear as right-to-left on RTL systems such as Hebrew and Arabic.</a:t>
                      </a:r>
                    </a:p>
                  </a:txBody>
                  <a:tcPr/>
                </a:tc>
                <a:extLst>
                  <a:ext uri="{0D108BD9-81ED-4DB2-BD59-A6C34878D82A}">
                    <a16:rowId xmlns:a16="http://schemas.microsoft.com/office/drawing/2014/main" xmlns="" val="100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Message.Show</a:t>
            </a:r>
            <a:r>
              <a:rPr lang="en-US" dirty="0"/>
              <a:t> Method</a:t>
            </a:r>
          </a:p>
        </p:txBody>
      </p:sp>
      <p:sp>
        <p:nvSpPr>
          <p:cNvPr id="3" name="Content Placeholder 2"/>
          <p:cNvSpPr>
            <a:spLocks noGrp="1"/>
          </p:cNvSpPr>
          <p:nvPr>
            <p:ph idx="1"/>
          </p:nvPr>
        </p:nvSpPr>
        <p:spPr/>
        <p:txBody>
          <a:bodyPr/>
          <a:lstStyle/>
          <a:p>
            <a:r>
              <a:rPr lang="en-US" dirty="0"/>
              <a:t>Overloads Public Shared Function Show(</a:t>
            </a:r>
            <a:r>
              <a:rPr lang="en-US" dirty="0" err="1"/>
              <a:t>ByVal</a:t>
            </a:r>
            <a:r>
              <a:rPr lang="en-US" dirty="0"/>
              <a:t> </a:t>
            </a:r>
            <a:r>
              <a:rPr lang="en-US" i="1" dirty="0"/>
              <a:t>text</a:t>
            </a:r>
            <a:r>
              <a:rPr lang="en-US" dirty="0"/>
              <a:t> As String, </a:t>
            </a:r>
            <a:r>
              <a:rPr lang="en-US" dirty="0" err="1"/>
              <a:t>ByVal</a:t>
            </a:r>
            <a:r>
              <a:rPr lang="en-US" dirty="0"/>
              <a:t> </a:t>
            </a:r>
            <a:r>
              <a:rPr lang="en-US" i="1" dirty="0"/>
              <a:t>caption</a:t>
            </a:r>
            <a:r>
              <a:rPr lang="en-US" dirty="0"/>
              <a:t> As String, </a:t>
            </a:r>
            <a:r>
              <a:rPr lang="en-US" dirty="0" err="1"/>
              <a:t>ByVal</a:t>
            </a:r>
            <a:r>
              <a:rPr lang="en-US" dirty="0"/>
              <a:t> </a:t>
            </a:r>
            <a:r>
              <a:rPr lang="en-US" i="1" dirty="0"/>
              <a:t>buttons</a:t>
            </a:r>
            <a:r>
              <a:rPr lang="en-US" dirty="0"/>
              <a:t> As </a:t>
            </a:r>
            <a:r>
              <a:rPr lang="en-US" dirty="0" err="1"/>
              <a:t>MessageBoxButtons</a:t>
            </a:r>
            <a:r>
              <a:rPr lang="en-US" dirty="0"/>
              <a:t>,  </a:t>
            </a:r>
            <a:r>
              <a:rPr lang="en-US" dirty="0" err="1"/>
              <a:t>ByVal</a:t>
            </a:r>
            <a:r>
              <a:rPr lang="en-US" dirty="0"/>
              <a:t> </a:t>
            </a:r>
            <a:r>
              <a:rPr lang="en-US" i="1" dirty="0"/>
              <a:t>icon</a:t>
            </a:r>
            <a:r>
              <a:rPr lang="en-US" dirty="0"/>
              <a:t> As </a:t>
            </a:r>
            <a:r>
              <a:rPr lang="en-US" dirty="0" err="1"/>
              <a:t>MessageBoxIcon</a:t>
            </a:r>
            <a:r>
              <a:rPr lang="en-US" dirty="0"/>
              <a:t>, </a:t>
            </a:r>
            <a:r>
              <a:rPr lang="en-US" dirty="0" err="1"/>
              <a:t>ByVal</a:t>
            </a:r>
            <a:r>
              <a:rPr lang="en-US" dirty="0"/>
              <a:t> </a:t>
            </a:r>
            <a:r>
              <a:rPr lang="en-US" i="1" dirty="0" err="1"/>
              <a:t>defaultButton</a:t>
            </a:r>
            <a:r>
              <a:rPr lang="en-US" dirty="0"/>
              <a:t> As  </a:t>
            </a:r>
            <a:r>
              <a:rPr lang="en-US" dirty="0" err="1"/>
              <a:t>MessageBoxDefaultButton</a:t>
            </a:r>
            <a:r>
              <a:rPr lang="en-US" dirty="0"/>
              <a:t>, </a:t>
            </a:r>
            <a:r>
              <a:rPr lang="en-US" dirty="0" err="1"/>
              <a:t>ByVal</a:t>
            </a:r>
            <a:r>
              <a:rPr lang="en-US" dirty="0"/>
              <a:t> </a:t>
            </a:r>
            <a:r>
              <a:rPr lang="en-US" i="1" dirty="0"/>
              <a:t>options</a:t>
            </a:r>
            <a:r>
              <a:rPr lang="en-US" dirty="0"/>
              <a:t> As </a:t>
            </a:r>
            <a:r>
              <a:rPr lang="en-US" dirty="0" err="1"/>
              <a:t>MessageBoxOptions</a:t>
            </a:r>
            <a:r>
              <a:rPr lang="en-US" dirty="0"/>
              <a:t> ) As </a:t>
            </a:r>
            <a:r>
              <a:rPr lang="en-US" dirty="0" err="1"/>
              <a:t>DialogResult</a:t>
            </a: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MessageBoxButtons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err="1"/>
              <a:t>AbortRetryIgnore</a:t>
            </a:r>
            <a:r>
              <a:rPr lang="en-US" b="1" dirty="0"/>
              <a:t>—</a:t>
            </a:r>
            <a:r>
              <a:rPr lang="en-US" dirty="0"/>
              <a:t> The message box will show Abort, Retry, and Ignore buttons.</a:t>
            </a:r>
          </a:p>
          <a:p>
            <a:r>
              <a:rPr lang="en-US" b="1" dirty="0"/>
              <a:t>OK—</a:t>
            </a:r>
            <a:r>
              <a:rPr lang="en-US" dirty="0"/>
              <a:t> The message box will show an OK button.</a:t>
            </a:r>
          </a:p>
          <a:p>
            <a:r>
              <a:rPr lang="en-US" b="1" dirty="0" err="1"/>
              <a:t>OKCancel</a:t>
            </a:r>
            <a:r>
              <a:rPr lang="en-US" b="1" dirty="0"/>
              <a:t>—</a:t>
            </a:r>
            <a:r>
              <a:rPr lang="en-US" dirty="0"/>
              <a:t> The message box will show OK and Cancel buttons.</a:t>
            </a:r>
          </a:p>
          <a:p>
            <a:r>
              <a:rPr lang="en-US" b="1" dirty="0" err="1"/>
              <a:t>RetryCancel</a:t>
            </a:r>
            <a:r>
              <a:rPr lang="en-US" b="1" dirty="0"/>
              <a:t>—</a:t>
            </a:r>
            <a:r>
              <a:rPr lang="en-US" dirty="0"/>
              <a:t> The message box will show Retry and Cancel buttons.</a:t>
            </a:r>
          </a:p>
          <a:p>
            <a:r>
              <a:rPr lang="en-US" b="1" dirty="0" err="1"/>
              <a:t>YesNo</a:t>
            </a:r>
            <a:r>
              <a:rPr lang="en-US" b="1" dirty="0"/>
              <a:t>—</a:t>
            </a:r>
            <a:r>
              <a:rPr lang="en-US" dirty="0"/>
              <a:t> The message box will show Yes and No buttons.</a:t>
            </a:r>
          </a:p>
          <a:p>
            <a:r>
              <a:rPr lang="en-US" b="1" dirty="0" err="1"/>
              <a:t>YesNoCancel</a:t>
            </a:r>
            <a:r>
              <a:rPr lang="en-US" b="1" dirty="0"/>
              <a:t>—</a:t>
            </a:r>
            <a:r>
              <a:rPr lang="en-US" dirty="0"/>
              <a:t> The message box will show Yes, No, and Cancel buttons.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MessageBoxIcon</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Asterisk—</a:t>
            </a:r>
            <a:r>
              <a:rPr lang="en-US" dirty="0"/>
              <a:t> Shows an icon displaying a lowercase letter </a:t>
            </a:r>
            <a:r>
              <a:rPr lang="en-US" dirty="0" err="1"/>
              <a:t>i</a:t>
            </a:r>
            <a:r>
              <a:rPr lang="en-US" dirty="0"/>
              <a:t> in a circle.</a:t>
            </a:r>
          </a:p>
          <a:p>
            <a:r>
              <a:rPr lang="en-US" b="1" dirty="0"/>
              <a:t>Error—</a:t>
            </a:r>
            <a:r>
              <a:rPr lang="en-US" dirty="0"/>
              <a:t> Shows an icon displaying a white X in a circle with a red background.</a:t>
            </a:r>
          </a:p>
          <a:p>
            <a:r>
              <a:rPr lang="en-US" b="1" dirty="0"/>
              <a:t>Exclamation—</a:t>
            </a:r>
            <a:r>
              <a:rPr lang="en-US" dirty="0"/>
              <a:t> Shows an icon displaying an exclamation point in a triangle with a yellow background.</a:t>
            </a:r>
          </a:p>
          <a:p>
            <a:r>
              <a:rPr lang="en-US" b="1" dirty="0"/>
              <a:t>Hand—</a:t>
            </a:r>
            <a:r>
              <a:rPr lang="en-US" dirty="0"/>
              <a:t> Shows an icon displaying a white X in a circle with a red background.</a:t>
            </a:r>
          </a:p>
          <a:p>
            <a:r>
              <a:rPr lang="en-US" b="1" dirty="0"/>
              <a:t>Information—</a:t>
            </a:r>
            <a:r>
              <a:rPr lang="en-US" dirty="0"/>
              <a:t> Shows an icon displaying a lowercase letter </a:t>
            </a:r>
            <a:r>
              <a:rPr lang="en-US" dirty="0" err="1"/>
              <a:t>i</a:t>
            </a:r>
            <a:r>
              <a:rPr lang="en-US" dirty="0"/>
              <a:t> in a circle.</a:t>
            </a:r>
          </a:p>
          <a:p>
            <a:r>
              <a:rPr lang="en-US" b="1" dirty="0"/>
              <a:t>None—</a:t>
            </a:r>
            <a:r>
              <a:rPr lang="en-US" dirty="0"/>
              <a:t> Shows no icons.</a:t>
            </a:r>
          </a:p>
          <a:p>
            <a:r>
              <a:rPr lang="en-US" b="1" dirty="0"/>
              <a:t>Question—</a:t>
            </a:r>
            <a:r>
              <a:rPr lang="en-US" dirty="0"/>
              <a:t> Shows an icon displaying a question mark in a circle.</a:t>
            </a:r>
          </a:p>
          <a:p>
            <a:r>
              <a:rPr lang="en-US" b="1" dirty="0"/>
              <a:t>Stop—</a:t>
            </a:r>
            <a:r>
              <a:rPr lang="en-US" dirty="0"/>
              <a:t> Shows an icon displaying white X in a circle with a red background.</a:t>
            </a:r>
          </a:p>
          <a:p>
            <a:r>
              <a:rPr lang="en-US" b="1" dirty="0"/>
              <a:t>Warning—</a:t>
            </a:r>
            <a:r>
              <a:rPr lang="en-US" dirty="0"/>
              <a:t> Shows an icon displaying an exclamation point in a triangle with a yellow background.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MessageBoxOptions</a:t>
            </a:r>
            <a:endParaRPr lang="en-US" dirty="0"/>
          </a:p>
        </p:txBody>
      </p:sp>
      <p:sp>
        <p:nvSpPr>
          <p:cNvPr id="3" name="Content Placeholder 2"/>
          <p:cNvSpPr>
            <a:spLocks noGrp="1"/>
          </p:cNvSpPr>
          <p:nvPr>
            <p:ph idx="1"/>
          </p:nvPr>
        </p:nvSpPr>
        <p:spPr/>
        <p:txBody>
          <a:bodyPr/>
          <a:lstStyle/>
          <a:p>
            <a:r>
              <a:rPr lang="en-US" b="1" dirty="0" err="1"/>
              <a:t>DefaultDesktopOnly</a:t>
            </a:r>
            <a:r>
              <a:rPr lang="en-US" b="1" dirty="0"/>
              <a:t>—</a:t>
            </a:r>
            <a:r>
              <a:rPr lang="en-US" dirty="0"/>
              <a:t> Displays the message box on the active desktop.</a:t>
            </a:r>
          </a:p>
          <a:p>
            <a:r>
              <a:rPr lang="en-US" b="1" dirty="0" err="1"/>
              <a:t>RightAlign</a:t>
            </a:r>
            <a:r>
              <a:rPr lang="en-US" b="1" dirty="0"/>
              <a:t>—</a:t>
            </a:r>
            <a:r>
              <a:rPr lang="en-US" dirty="0"/>
              <a:t> The message box text is right-aligned.</a:t>
            </a:r>
          </a:p>
          <a:p>
            <a:r>
              <a:rPr lang="en-US" b="1" dirty="0" err="1"/>
              <a:t>RtlReading</a:t>
            </a:r>
            <a:r>
              <a:rPr lang="en-US" b="1" dirty="0"/>
              <a:t>—</a:t>
            </a:r>
            <a:r>
              <a:rPr lang="en-US" dirty="0"/>
              <a:t> Specifies that the message box text is displayed with right to left reading order.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 Box</a:t>
            </a:r>
          </a:p>
        </p:txBody>
      </p:sp>
      <p:sp>
        <p:nvSpPr>
          <p:cNvPr id="3" name="Content Placeholder 2"/>
          <p:cNvSpPr>
            <a:spLocks noGrp="1"/>
          </p:cNvSpPr>
          <p:nvPr>
            <p:ph idx="1"/>
          </p:nvPr>
        </p:nvSpPr>
        <p:spPr/>
        <p:txBody>
          <a:bodyPr/>
          <a:lstStyle/>
          <a:p>
            <a:r>
              <a:rPr lang="en-US" dirty="0"/>
              <a:t>Public Function </a:t>
            </a:r>
            <a:r>
              <a:rPr lang="en-US" dirty="0" err="1"/>
              <a:t>InputBox</a:t>
            </a:r>
            <a:r>
              <a:rPr lang="en-US" dirty="0"/>
              <a:t>(Prompt As String [, Title As  String = "" [, </a:t>
            </a:r>
            <a:r>
              <a:rPr lang="en-US" dirty="0" err="1"/>
              <a:t>DefaultResponse</a:t>
            </a:r>
            <a:r>
              <a:rPr lang="en-US" dirty="0"/>
              <a:t> As String = "" [,  </a:t>
            </a:r>
            <a:r>
              <a:rPr lang="en-US" dirty="0" err="1"/>
              <a:t>XPos</a:t>
            </a:r>
            <a:r>
              <a:rPr lang="en-US" dirty="0"/>
              <a:t> As Integer = -1 [, </a:t>
            </a:r>
            <a:r>
              <a:rPr lang="en-US" dirty="0" err="1"/>
              <a:t>YPos</a:t>
            </a:r>
            <a:r>
              <a:rPr lang="en-US" dirty="0"/>
              <a:t> As Integer = -1]]]]) As String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Prompt—</a:t>
            </a:r>
            <a:r>
              <a:rPr lang="en-US" dirty="0"/>
              <a:t> A string expression displayed as the message in the dialog box. The maximum length is about 1,024 characters (depending on the width of the characters used).</a:t>
            </a:r>
          </a:p>
          <a:p>
            <a:r>
              <a:rPr lang="en-US" b="1" dirty="0"/>
              <a:t>Title—</a:t>
            </a:r>
            <a:r>
              <a:rPr lang="en-US" dirty="0"/>
              <a:t> String expression displayed in the title bar of the dialog box. Note that if you omit </a:t>
            </a:r>
            <a:r>
              <a:rPr lang="en-US" b="1" dirty="0"/>
              <a:t>Title</a:t>
            </a:r>
            <a:r>
              <a:rPr lang="en-US" dirty="0"/>
              <a:t>, the application name is placed in the title bar.</a:t>
            </a:r>
          </a:p>
          <a:p>
            <a:r>
              <a:rPr lang="en-US" b="1" dirty="0" err="1"/>
              <a:t>DefaultResponse</a:t>
            </a:r>
            <a:r>
              <a:rPr lang="en-US" b="1" dirty="0"/>
              <a:t>—</a:t>
            </a:r>
            <a:r>
              <a:rPr lang="en-US" dirty="0"/>
              <a:t> A string expression displayed in the text box as the default response if no other input is provided. Note that if you omit </a:t>
            </a:r>
            <a:r>
              <a:rPr lang="en-US" b="1" dirty="0" err="1"/>
              <a:t>DefaultResponse</a:t>
            </a:r>
            <a:r>
              <a:rPr lang="en-US" dirty="0"/>
              <a:t>, the displayed text box is empty.</a:t>
            </a:r>
          </a:p>
          <a:p>
            <a:r>
              <a:rPr lang="en-US" b="1" dirty="0" err="1"/>
              <a:t>XPos</a:t>
            </a:r>
            <a:r>
              <a:rPr lang="en-US" b="1" dirty="0"/>
              <a:t>—</a:t>
            </a:r>
            <a:r>
              <a:rPr lang="en-US" dirty="0"/>
              <a:t> The distance in pixels of the left edge of the dialog box from the left edge of the screen. Note that if you omit </a:t>
            </a:r>
            <a:r>
              <a:rPr lang="en-US" b="1" dirty="0" err="1"/>
              <a:t>XPos</a:t>
            </a:r>
            <a:r>
              <a:rPr lang="en-US" dirty="0"/>
              <a:t>, the dialog box is centered horizontally.</a:t>
            </a:r>
          </a:p>
          <a:p>
            <a:r>
              <a:rPr lang="en-US" b="1" dirty="0" err="1"/>
              <a:t>YPos</a:t>
            </a:r>
            <a:r>
              <a:rPr lang="en-US" b="1" dirty="0"/>
              <a:t>—</a:t>
            </a:r>
            <a:r>
              <a:rPr lang="en-US" dirty="0"/>
              <a:t> The distance in pixels of the upper edge of the dialog box from the top of the screen. Note that if you omit </a:t>
            </a:r>
            <a:r>
              <a:rPr lang="en-US" b="1" dirty="0" err="1"/>
              <a:t>YPos</a:t>
            </a:r>
            <a:r>
              <a:rPr lang="en-US" dirty="0"/>
              <a:t>, the dialog box is positioned vertically about one-third of the way down the screen.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49B503-67D3-4110-B95E-EF9696555021}"/>
              </a:ext>
            </a:extLst>
          </p:cNvPr>
          <p:cNvSpPr>
            <a:spLocks noGrp="1"/>
          </p:cNvSpPr>
          <p:nvPr>
            <p:ph idx="1"/>
          </p:nvPr>
        </p:nvSpPr>
        <p:spPr>
          <a:xfrm>
            <a:off x="914400" y="1295400"/>
            <a:ext cx="7620000" cy="3450613"/>
          </a:xfrm>
        </p:spPr>
        <p:txBody>
          <a:bodyPr/>
          <a:lstStyle/>
          <a:p>
            <a:r>
              <a:rPr lang="en-US" b="1" dirty="0"/>
              <a:t>Windows Forms</a:t>
            </a:r>
            <a:endParaRPr lang="en-US" dirty="0"/>
          </a:p>
          <a:p>
            <a:r>
              <a:rPr lang="en-US" dirty="0"/>
              <a:t>Forms represent windows that will appear in user’s application. Forms allow the designers to add controls and other items from the toolbox. The support for Windows form is in the </a:t>
            </a:r>
            <a:r>
              <a:rPr lang="en-US" b="1" dirty="0" err="1"/>
              <a:t>System.Windows.Forms</a:t>
            </a:r>
            <a:r>
              <a:rPr lang="en-US" dirty="0"/>
              <a:t> namespace and the form class is </a:t>
            </a:r>
            <a:r>
              <a:rPr lang="en-US" b="1" dirty="0" err="1"/>
              <a:t>System.Windows.Forms.Form</a:t>
            </a:r>
            <a:r>
              <a:rPr lang="en-US" dirty="0"/>
              <a:t>.</a:t>
            </a:r>
            <a:endParaRPr lang="en-IN" dirty="0"/>
          </a:p>
        </p:txBody>
      </p:sp>
    </p:spTree>
    <p:extLst>
      <p:ext uri="{BB962C8B-B14F-4D97-AF65-F5344CB8AC3E}">
        <p14:creationId xmlns:p14="http://schemas.microsoft.com/office/powerpoint/2010/main" xmlns="" val="132684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FDF0C-2FB4-4333-AB09-6A73289C982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F91D0530-8D4F-42A0-A33D-5955FE658D6D}"/>
              </a:ext>
            </a:extLst>
          </p:cNvPr>
          <p:cNvSpPr>
            <a:spLocks noGrp="1"/>
          </p:cNvSpPr>
          <p:nvPr>
            <p:ph idx="1"/>
          </p:nvPr>
        </p:nvSpPr>
        <p:spPr/>
        <p:txBody>
          <a:bodyPr/>
          <a:lstStyle/>
          <a:p>
            <a:endParaRPr lang="en-IN" dirty="0"/>
          </a:p>
        </p:txBody>
      </p:sp>
      <p:pic>
        <p:nvPicPr>
          <p:cNvPr id="4" name="Picture 3">
            <a:extLst>
              <a:ext uri="{FF2B5EF4-FFF2-40B4-BE49-F238E27FC236}">
                <a16:creationId xmlns:a16="http://schemas.microsoft.com/office/drawing/2014/main" xmlns="" id="{9DF27889-F5FE-44A4-B764-2F50760958C6}"/>
              </a:ext>
            </a:extLst>
          </p:cNvPr>
          <p:cNvPicPr>
            <a:picLocks noChangeAspect="1"/>
          </p:cNvPicPr>
          <p:nvPr/>
        </p:nvPicPr>
        <p:blipFill>
          <a:blip r:embed="rId2"/>
          <a:stretch>
            <a:fillRect/>
          </a:stretch>
        </p:blipFill>
        <p:spPr>
          <a:xfrm>
            <a:off x="762000" y="504097"/>
            <a:ext cx="7467600" cy="5466367"/>
          </a:xfrm>
          <a:prstGeom prst="rect">
            <a:avLst/>
          </a:prstGeom>
        </p:spPr>
      </p:pic>
    </p:spTree>
    <p:extLst>
      <p:ext uri="{BB962C8B-B14F-4D97-AF65-F5344CB8AC3E}">
        <p14:creationId xmlns:p14="http://schemas.microsoft.com/office/powerpoint/2010/main" xmlns="" val="388378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5FB177C-0B0F-443F-8C5E-D3CBF5A68FBB}"/>
              </a:ext>
            </a:extLst>
          </p:cNvPr>
          <p:cNvSpPr>
            <a:spLocks noGrp="1"/>
          </p:cNvSpPr>
          <p:nvPr>
            <p:ph idx="1"/>
          </p:nvPr>
        </p:nvSpPr>
        <p:spPr>
          <a:xfrm>
            <a:off x="228600" y="228600"/>
            <a:ext cx="8534399" cy="5791199"/>
          </a:xfrm>
        </p:spPr>
        <p:txBody>
          <a:bodyPr/>
          <a:lstStyle/>
          <a:p>
            <a:r>
              <a:rPr lang="en-US" b="1" dirty="0"/>
              <a:t>MDI Forms</a:t>
            </a:r>
            <a:endParaRPr lang="en-US" dirty="0"/>
          </a:p>
          <a:p>
            <a:r>
              <a:rPr lang="en-US" dirty="0"/>
              <a:t>Multiple Document Interface (MDI) form closely resembles a standard form with one major difference—the client area of MDI form encloses other forms. MDI form is also called as MDI parent, can display MDI children in it. MDI child forms appear in MDI child window, otherwise are similar to standard forms. </a:t>
            </a:r>
            <a:endParaRPr lang="en-IN" dirty="0"/>
          </a:p>
        </p:txBody>
      </p:sp>
      <p:pic>
        <p:nvPicPr>
          <p:cNvPr id="4" name="Picture 3">
            <a:extLst>
              <a:ext uri="{FF2B5EF4-FFF2-40B4-BE49-F238E27FC236}">
                <a16:creationId xmlns:a16="http://schemas.microsoft.com/office/drawing/2014/main" xmlns="" id="{0CA578BC-7DF1-4F32-BD55-244B41067AE0}"/>
              </a:ext>
            </a:extLst>
          </p:cNvPr>
          <p:cNvPicPr>
            <a:picLocks noChangeAspect="1"/>
          </p:cNvPicPr>
          <p:nvPr/>
        </p:nvPicPr>
        <p:blipFill>
          <a:blip r:embed="rId2"/>
          <a:stretch>
            <a:fillRect/>
          </a:stretch>
        </p:blipFill>
        <p:spPr>
          <a:xfrm>
            <a:off x="1828800" y="2561492"/>
            <a:ext cx="5127171" cy="3428999"/>
          </a:xfrm>
          <a:prstGeom prst="rect">
            <a:avLst/>
          </a:prstGeom>
        </p:spPr>
      </p:pic>
    </p:spTree>
    <p:extLst>
      <p:ext uri="{BB962C8B-B14F-4D97-AF65-F5344CB8AC3E}">
        <p14:creationId xmlns:p14="http://schemas.microsoft.com/office/powerpoint/2010/main" xmlns="" val="3030485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9C594B6-3D6A-4204-A3FF-6E5882B067E8}"/>
              </a:ext>
            </a:extLst>
          </p:cNvPr>
          <p:cNvSpPr>
            <a:spLocks noGrp="1"/>
          </p:cNvSpPr>
          <p:nvPr>
            <p:ph idx="1"/>
          </p:nvPr>
        </p:nvSpPr>
        <p:spPr>
          <a:xfrm>
            <a:off x="381000" y="457200"/>
            <a:ext cx="7924800" cy="4572000"/>
          </a:xfrm>
        </p:spPr>
        <p:txBody>
          <a:bodyPr/>
          <a:lstStyle/>
          <a:p>
            <a:r>
              <a:rPr lang="en-US" b="1" dirty="0"/>
              <a:t>Adding Controls to Forms</a:t>
            </a:r>
            <a:endParaRPr lang="en-US" dirty="0"/>
          </a:p>
          <a:p>
            <a:r>
              <a:rPr lang="en-US" dirty="0"/>
              <a:t>Users interact using different controls such as buttons, text boxes menus and so on. All these are called as controls. </a:t>
            </a:r>
          </a:p>
          <a:p>
            <a:r>
              <a:rPr lang="en-US" dirty="0"/>
              <a:t>Controls can be added to a form by drag-and-drop operation which involves selection of control from the toolbox and placing it on the form.</a:t>
            </a:r>
          </a:p>
          <a:p>
            <a:r>
              <a:rPr lang="en-US" dirty="0"/>
              <a:t> The properties of different controls can be changed by selecting the control and changing the specific property in the properties window. </a:t>
            </a:r>
          </a:p>
          <a:p>
            <a:pPr marL="0" indent="0">
              <a:buNone/>
            </a:pPr>
            <a:endParaRPr lang="en-US" dirty="0"/>
          </a:p>
          <a:p>
            <a:endParaRPr lang="en-IN" dirty="0"/>
          </a:p>
        </p:txBody>
      </p:sp>
    </p:spTree>
    <p:extLst>
      <p:ext uri="{BB962C8B-B14F-4D97-AF65-F5344CB8AC3E}">
        <p14:creationId xmlns:p14="http://schemas.microsoft.com/office/powerpoint/2010/main" xmlns="" val="39366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E76439C-A021-44A3-9854-5019094DC85C}"/>
              </a:ext>
            </a:extLst>
          </p:cNvPr>
          <p:cNvSpPr>
            <a:spLocks noGrp="1"/>
          </p:cNvSpPr>
          <p:nvPr>
            <p:ph idx="1"/>
          </p:nvPr>
        </p:nvSpPr>
        <p:spPr>
          <a:xfrm>
            <a:off x="457200" y="381000"/>
            <a:ext cx="7772399" cy="5333999"/>
          </a:xfrm>
        </p:spPr>
        <p:txBody>
          <a:bodyPr/>
          <a:lstStyle/>
          <a:p>
            <a:r>
              <a:rPr lang="en-US" b="1" dirty="0"/>
              <a:t>Setting Borders to a Form</a:t>
            </a:r>
            <a:endParaRPr lang="en-US" dirty="0"/>
          </a:p>
          <a:p>
            <a:r>
              <a:rPr lang="en-US" b="1" dirty="0" err="1"/>
              <a:t>FormBorderStyle</a:t>
            </a:r>
            <a:r>
              <a:rPr lang="en-US" dirty="0"/>
              <a:t> property is used to set borders to a form. the possible values for this property are:</a:t>
            </a:r>
          </a:p>
          <a:p>
            <a:pPr marL="457200" lvl="0" indent="-457200">
              <a:buFont typeface="+mj-lt"/>
              <a:buAutoNum type="arabicPeriod"/>
            </a:pPr>
            <a:r>
              <a:rPr lang="en-US" b="1" dirty="0"/>
              <a:t>Fixed3D</a:t>
            </a:r>
            <a:r>
              <a:rPr lang="en-US" dirty="0"/>
              <a:t>—A fixed three-dimensional border.</a:t>
            </a:r>
          </a:p>
          <a:p>
            <a:pPr marL="457200" lvl="0" indent="-457200">
              <a:buFont typeface="+mj-lt"/>
              <a:buAutoNum type="arabicPeriod"/>
            </a:pPr>
            <a:r>
              <a:rPr lang="en-US" b="1" dirty="0" err="1"/>
              <a:t>DixedDialog</a:t>
            </a:r>
            <a:r>
              <a:rPr lang="en-US" dirty="0"/>
              <a:t>—A </a:t>
            </a:r>
            <a:r>
              <a:rPr lang="en-US" dirty="0" err="1"/>
              <a:t>thick,fixed</a:t>
            </a:r>
            <a:r>
              <a:rPr lang="en-US" dirty="0"/>
              <a:t> dialog style border.</a:t>
            </a:r>
          </a:p>
          <a:p>
            <a:pPr marL="457200" lvl="0" indent="-457200">
              <a:buFont typeface="+mj-lt"/>
              <a:buAutoNum type="arabicPeriod"/>
            </a:pPr>
            <a:r>
              <a:rPr lang="en-US" b="1" dirty="0" err="1"/>
              <a:t>FixedSingl</a:t>
            </a:r>
            <a:r>
              <a:rPr lang="en-US" dirty="0" err="1"/>
              <a:t>e</a:t>
            </a:r>
            <a:r>
              <a:rPr lang="en-US" dirty="0"/>
              <a:t>—A fixed single line border.</a:t>
            </a:r>
          </a:p>
          <a:p>
            <a:pPr marL="457200" lvl="0" indent="-457200">
              <a:buFont typeface="+mj-lt"/>
              <a:buAutoNum type="arabicPeriod"/>
            </a:pPr>
            <a:r>
              <a:rPr lang="en-US" b="1" dirty="0" err="1"/>
              <a:t>FixedToolWindow</a:t>
            </a:r>
            <a:r>
              <a:rPr lang="en-US" dirty="0"/>
              <a:t>—A tool window border that is not resizable.</a:t>
            </a:r>
          </a:p>
          <a:p>
            <a:pPr marL="457200" lvl="0" indent="-457200">
              <a:buFont typeface="+mj-lt"/>
              <a:buAutoNum type="arabicPeriod"/>
            </a:pPr>
            <a:r>
              <a:rPr lang="en-US" b="1" dirty="0"/>
              <a:t>None</a:t>
            </a:r>
            <a:r>
              <a:rPr lang="en-US" dirty="0"/>
              <a:t>—No border.</a:t>
            </a:r>
          </a:p>
          <a:p>
            <a:pPr marL="457200" lvl="0" indent="-457200">
              <a:buFont typeface="+mj-lt"/>
              <a:buAutoNum type="arabicPeriod"/>
            </a:pPr>
            <a:r>
              <a:rPr lang="en-US" b="1" dirty="0"/>
              <a:t>Sizable</a:t>
            </a:r>
            <a:r>
              <a:rPr lang="en-US" dirty="0"/>
              <a:t>—A resizable border.</a:t>
            </a:r>
          </a:p>
          <a:p>
            <a:pPr marL="457200" lvl="0" indent="-457200">
              <a:buFont typeface="+mj-lt"/>
              <a:buAutoNum type="arabicPeriod"/>
            </a:pPr>
            <a:r>
              <a:rPr lang="en-US" b="1" dirty="0" err="1"/>
              <a:t>SizableToolWindow</a:t>
            </a:r>
            <a:r>
              <a:rPr lang="en-US" dirty="0"/>
              <a:t>—A resizable tool window border.</a:t>
            </a:r>
          </a:p>
          <a:p>
            <a:endParaRPr lang="en-IN" dirty="0"/>
          </a:p>
        </p:txBody>
      </p:sp>
    </p:spTree>
    <p:extLst>
      <p:ext uri="{BB962C8B-B14F-4D97-AF65-F5344CB8AC3E}">
        <p14:creationId xmlns:p14="http://schemas.microsoft.com/office/powerpoint/2010/main" xmlns="" val="4102895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290686C-0967-4DF1-AEA6-767DBB7C0A4B}"/>
              </a:ext>
            </a:extLst>
          </p:cNvPr>
          <p:cNvSpPr>
            <a:spLocks noGrp="1"/>
          </p:cNvSpPr>
          <p:nvPr>
            <p:ph idx="1"/>
          </p:nvPr>
        </p:nvSpPr>
        <p:spPr>
          <a:xfrm>
            <a:off x="381000" y="381000"/>
            <a:ext cx="8153399" cy="5333999"/>
          </a:xfrm>
        </p:spPr>
        <p:txBody>
          <a:bodyPr/>
          <a:lstStyle/>
          <a:p>
            <a:r>
              <a:rPr lang="en-US" b="1" dirty="0"/>
              <a:t>Setting Tab Order for Controls:</a:t>
            </a:r>
            <a:endParaRPr lang="en-US" dirty="0"/>
          </a:p>
          <a:p>
            <a:r>
              <a:rPr lang="en-US" dirty="0"/>
              <a:t>To set Tab order to controls, following steps are to be followed:</a:t>
            </a:r>
          </a:p>
          <a:p>
            <a:pPr marL="457200" lvl="0" indent="-457200">
              <a:buFont typeface="+mj-lt"/>
              <a:buAutoNum type="arabicPeriod"/>
            </a:pPr>
            <a:r>
              <a:rPr lang="en-US" dirty="0"/>
              <a:t>The control whose tab order needs to be set must be selected.</a:t>
            </a:r>
          </a:p>
          <a:p>
            <a:pPr marL="457200" lvl="0" indent="-457200">
              <a:buFont typeface="+mj-lt"/>
              <a:buAutoNum type="arabicPeriod"/>
            </a:pPr>
            <a:r>
              <a:rPr lang="en-US" dirty="0"/>
              <a:t>The </a:t>
            </a:r>
            <a:r>
              <a:rPr lang="en-US" b="1" dirty="0" err="1"/>
              <a:t>TabStop</a:t>
            </a:r>
            <a:r>
              <a:rPr lang="en-US" dirty="0"/>
              <a:t> property of the selected control must be set to </a:t>
            </a:r>
            <a:r>
              <a:rPr lang="en-US" b="1" dirty="0"/>
              <a:t>True</a:t>
            </a:r>
            <a:r>
              <a:rPr lang="en-US" dirty="0"/>
              <a:t>. If this property is </a:t>
            </a:r>
            <a:r>
              <a:rPr lang="en-US" b="1" dirty="0"/>
              <a:t>False</a:t>
            </a:r>
            <a:r>
              <a:rPr lang="en-US" dirty="0"/>
              <a:t>, user cannot reach the control using Tab key.</a:t>
            </a:r>
          </a:p>
          <a:p>
            <a:pPr marL="457200" lvl="0" indent="-457200">
              <a:buFont typeface="+mj-lt"/>
              <a:buAutoNum type="arabicPeriod"/>
            </a:pPr>
            <a:r>
              <a:rPr lang="en-US" dirty="0"/>
              <a:t>The </a:t>
            </a:r>
            <a:r>
              <a:rPr lang="en-US" b="1" dirty="0" err="1"/>
              <a:t>TabIndex</a:t>
            </a:r>
            <a:r>
              <a:rPr lang="en-US" dirty="0"/>
              <a:t> property value of the control must be changed. The first control should have </a:t>
            </a:r>
            <a:r>
              <a:rPr lang="en-US" b="1" dirty="0" err="1"/>
              <a:t>TabIndex</a:t>
            </a:r>
            <a:r>
              <a:rPr lang="en-US" dirty="0"/>
              <a:t> 0, the next a </a:t>
            </a:r>
            <a:r>
              <a:rPr lang="en-US" b="1" dirty="0" err="1"/>
              <a:t>TabIndex</a:t>
            </a:r>
            <a:r>
              <a:rPr lang="en-US" dirty="0"/>
              <a:t> of 1 and so on.</a:t>
            </a:r>
          </a:p>
          <a:p>
            <a:pPr marL="457200" lvl="0" indent="-457200">
              <a:buFont typeface="+mj-lt"/>
              <a:buAutoNum type="arabicPeriod"/>
            </a:pPr>
            <a:r>
              <a:rPr lang="en-US" dirty="0"/>
              <a:t>When the program is executed, the first control is highlighted.  When the user presses the Tab key, the focus is moved to the second control (with </a:t>
            </a:r>
            <a:r>
              <a:rPr lang="en-US" dirty="0" err="1"/>
              <a:t>TabIndex</a:t>
            </a:r>
            <a:r>
              <a:rPr lang="en-US" dirty="0"/>
              <a:t> 1) and so on. </a:t>
            </a:r>
          </a:p>
          <a:p>
            <a:r>
              <a:rPr lang="en-US" dirty="0"/>
              <a:t> </a:t>
            </a:r>
          </a:p>
          <a:p>
            <a:endParaRPr lang="en-IN" dirty="0"/>
          </a:p>
        </p:txBody>
      </p:sp>
    </p:spTree>
    <p:extLst>
      <p:ext uri="{BB962C8B-B14F-4D97-AF65-F5344CB8AC3E}">
        <p14:creationId xmlns:p14="http://schemas.microsoft.com/office/powerpoint/2010/main" xmlns="" val="112833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4D8F0E0-A54E-42DF-A144-20026380BC46}"/>
              </a:ext>
            </a:extLst>
          </p:cNvPr>
          <p:cNvSpPr>
            <a:spLocks noGrp="1"/>
          </p:cNvSpPr>
          <p:nvPr>
            <p:ph idx="1"/>
          </p:nvPr>
        </p:nvSpPr>
        <p:spPr>
          <a:xfrm>
            <a:off x="304800" y="304800"/>
            <a:ext cx="8153399" cy="5486399"/>
          </a:xfrm>
        </p:spPr>
        <p:txBody>
          <a:bodyPr>
            <a:normAutofit lnSpcReduction="10000"/>
          </a:bodyPr>
          <a:lstStyle/>
          <a:p>
            <a:r>
              <a:rPr lang="en-US" b="1" dirty="0"/>
              <a:t>Setting Initial Position for the Form:</a:t>
            </a:r>
            <a:endParaRPr lang="en-US" dirty="0"/>
          </a:p>
          <a:p>
            <a:r>
              <a:rPr lang="en-US" dirty="0"/>
              <a:t>The </a:t>
            </a:r>
            <a:r>
              <a:rPr lang="en-US" b="1" dirty="0" err="1"/>
              <a:t>FormStartupPosition</a:t>
            </a:r>
            <a:r>
              <a:rPr lang="en-US" dirty="0"/>
              <a:t> property is used to specify the initial position for the form. Possible values are:</a:t>
            </a:r>
          </a:p>
          <a:p>
            <a:pPr marL="457200" lvl="0" indent="-457200">
              <a:buFont typeface="+mj-lt"/>
              <a:buAutoNum type="arabicPeriod"/>
            </a:pPr>
            <a:r>
              <a:rPr lang="en-US" b="1" dirty="0" err="1"/>
              <a:t>CenterParent</a:t>
            </a:r>
            <a:r>
              <a:rPr lang="en-US" dirty="0"/>
              <a:t>—The form is centered within the bounds of its parent form.</a:t>
            </a:r>
          </a:p>
          <a:p>
            <a:pPr marL="457200" lvl="0" indent="-457200">
              <a:buFont typeface="+mj-lt"/>
              <a:buAutoNum type="arabicPeriod"/>
            </a:pPr>
            <a:r>
              <a:rPr lang="en-US" b="1" dirty="0" err="1"/>
              <a:t>CenterScreen</a:t>
            </a:r>
            <a:r>
              <a:rPr lang="en-US" dirty="0"/>
              <a:t>—The form is centered on the current display and has dimensions specified in the size of the form.</a:t>
            </a:r>
          </a:p>
          <a:p>
            <a:pPr marL="457200" lvl="0" indent="-457200">
              <a:buFont typeface="+mj-lt"/>
              <a:buAutoNum type="arabicPeriod"/>
            </a:pPr>
            <a:r>
              <a:rPr lang="en-US" b="1" dirty="0"/>
              <a:t>Manual</a:t>
            </a:r>
            <a:r>
              <a:rPr lang="en-US" dirty="0"/>
              <a:t>—The Location and Size properties of the form will determine its starting position.</a:t>
            </a:r>
          </a:p>
          <a:p>
            <a:pPr marL="457200" lvl="0" indent="-457200">
              <a:buFont typeface="+mj-lt"/>
              <a:buAutoNum type="arabicPeriod"/>
            </a:pPr>
            <a:r>
              <a:rPr lang="en-US" b="1" dirty="0" err="1"/>
              <a:t>WindowsDefaultBounds</a:t>
            </a:r>
            <a:r>
              <a:rPr lang="en-US" dirty="0"/>
              <a:t>—The form is positioned at the Windows default location and has the bounds determined by Windows default.</a:t>
            </a:r>
          </a:p>
          <a:p>
            <a:pPr marL="457200" lvl="0" indent="-457200">
              <a:buFont typeface="+mj-lt"/>
              <a:buAutoNum type="arabicPeriod"/>
            </a:pPr>
            <a:r>
              <a:rPr lang="en-US" b="1" dirty="0" err="1"/>
              <a:t>WindowsDefaultLocation</a:t>
            </a:r>
            <a:r>
              <a:rPr lang="en-US" dirty="0"/>
              <a:t>—The form is positioned at the Windows default location and has the dimensions specified in the size of the form.</a:t>
            </a:r>
          </a:p>
          <a:p>
            <a:endParaRPr lang="en-IN" dirty="0"/>
          </a:p>
        </p:txBody>
      </p:sp>
    </p:spTree>
    <p:extLst>
      <p:ext uri="{BB962C8B-B14F-4D97-AF65-F5344CB8AC3E}">
        <p14:creationId xmlns:p14="http://schemas.microsoft.com/office/powerpoint/2010/main" xmlns="" val="2132106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53399" cy="5333999"/>
          </a:xfrm>
        </p:spPr>
        <p:txBody>
          <a:bodyPr/>
          <a:lstStyle/>
          <a:p>
            <a:r>
              <a:rPr lang="en-US" b="1" u="sng" dirty="0" smtClean="0"/>
              <a:t>Moving and sizing Forms and Controls in Code:</a:t>
            </a:r>
          </a:p>
          <a:p>
            <a:r>
              <a:rPr lang="en-US" dirty="0" smtClean="0"/>
              <a:t>Move method is used to move forms and controls</a:t>
            </a:r>
          </a:p>
          <a:p>
            <a:pPr lvl="1"/>
            <a:r>
              <a:rPr lang="en-US" dirty="0" smtClean="0"/>
              <a:t>It can also achieved using control’s Location property and Point method.</a:t>
            </a:r>
          </a:p>
          <a:p>
            <a:r>
              <a:rPr lang="en-US" dirty="0" smtClean="0"/>
              <a:t>Height and Width methods to set the dimensions of the controls</a:t>
            </a:r>
          </a:p>
          <a:p>
            <a:pPr lvl="1"/>
            <a:r>
              <a:rPr lang="en-US" dirty="0" smtClean="0"/>
              <a:t>it can also achieved using control’s Size property and Size method.</a:t>
            </a:r>
          </a:p>
          <a:p>
            <a:endParaRPr lang="en-US" dirty="0" smtClean="0"/>
          </a:p>
          <a:p>
            <a:r>
              <a:rPr lang="en-US" dirty="0" smtClean="0"/>
              <a:t>Example:</a:t>
            </a:r>
            <a:endParaRPr lang="en-US"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65</TotalTime>
  <Words>1253</Words>
  <Application>Microsoft Office PowerPoint</Application>
  <PresentationFormat>On-screen Show (4:3)</PresentationFormat>
  <Paragraphs>136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Gallery</vt:lpstr>
      <vt:lpstr>UNIT II – CHapter 1  Windows Forms</vt:lpstr>
      <vt:lpstr>Slide 2</vt:lpstr>
      <vt:lpstr>Slide 3</vt:lpstr>
      <vt:lpstr>Slide 4</vt:lpstr>
      <vt:lpstr>Slide 5</vt:lpstr>
      <vt:lpstr>Slide 6</vt:lpstr>
      <vt:lpstr>Slide 7</vt:lpstr>
      <vt:lpstr>Slide 8</vt:lpstr>
      <vt:lpstr>Slide 9</vt:lpstr>
      <vt:lpstr>Slide 10</vt:lpstr>
      <vt:lpstr>Message Box</vt:lpstr>
      <vt:lpstr>Slide 12</vt:lpstr>
      <vt:lpstr>Slide 13</vt:lpstr>
      <vt:lpstr>Message.Show Method</vt:lpstr>
      <vt:lpstr>MessageBoxButtons</vt:lpstr>
      <vt:lpstr>MessageBoxIcon</vt:lpstr>
      <vt:lpstr>MessageBoxOptions</vt:lpstr>
      <vt:lpstr>Input Box</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abhilash shetty</cp:lastModifiedBy>
  <cp:revision>8</cp:revision>
  <dcterms:created xsi:type="dcterms:W3CDTF">2014-12-20T03:27:00Z</dcterms:created>
  <dcterms:modified xsi:type="dcterms:W3CDTF">2020-01-03T16:37:24Z</dcterms:modified>
</cp:coreProperties>
</file>